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336" r:id="rId3"/>
    <p:sldId id="337" r:id="rId4"/>
    <p:sldId id="310" r:id="rId5"/>
    <p:sldId id="338" r:id="rId6"/>
    <p:sldId id="339" r:id="rId7"/>
    <p:sldId id="321" r:id="rId8"/>
    <p:sldId id="340" r:id="rId9"/>
    <p:sldId id="322" r:id="rId10"/>
    <p:sldId id="325" r:id="rId11"/>
    <p:sldId id="313" r:id="rId12"/>
    <p:sldId id="314" r:id="rId13"/>
    <p:sldId id="326" r:id="rId14"/>
    <p:sldId id="327" r:id="rId15"/>
    <p:sldId id="331" r:id="rId16"/>
    <p:sldId id="329" r:id="rId17"/>
    <p:sldId id="342" r:id="rId18"/>
    <p:sldId id="335" r:id="rId19"/>
    <p:sldId id="346" r:id="rId20"/>
    <p:sldId id="332" r:id="rId21"/>
    <p:sldId id="341" r:id="rId22"/>
    <p:sldId id="323" r:id="rId23"/>
    <p:sldId id="334" r:id="rId24"/>
    <p:sldId id="333" r:id="rId25"/>
    <p:sldId id="344" r:id="rId26"/>
    <p:sldId id="345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71" d="100"/>
          <a:sy n="71" d="100"/>
        </p:scale>
        <p:origin x="618" y="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4/26/2018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4/26/2018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4/26/2018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4/26/2018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4/26/2018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dangles.wordpress.com/2010/05/16/measuring-distance-from-a-point-to-a-line-segmen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alibri body"/>
              </a:rPr>
              <a:t>HAND GESTURE RECOGNITION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it-IT" dirty="0">
                <a:latin typeface="Calibri body"/>
              </a:rPr>
              <a:t>				</a:t>
            </a:r>
            <a:r>
              <a:rPr lang="it-IT" sz="2400" dirty="0">
                <a:latin typeface="Calibri body"/>
              </a:rPr>
              <a:t>ARSHDEEP </a:t>
            </a:r>
            <a:r>
              <a:rPr lang="it-IT" sz="2400" dirty="0" smtClean="0">
                <a:latin typeface="Calibri body"/>
              </a:rPr>
              <a:t>SINGH TAKKAR</a:t>
            </a:r>
            <a:endParaRPr lang="it-IT" sz="2400" dirty="0">
              <a:latin typeface="Calibri body"/>
            </a:endParaRPr>
          </a:p>
          <a:p>
            <a:r>
              <a:rPr lang="it-IT" sz="2400" dirty="0">
                <a:latin typeface="Calibri body"/>
              </a:rPr>
              <a:t>				SANAMDEEP SINGH ANAND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2" y="-1066800"/>
            <a:ext cx="3596607" cy="2667000"/>
          </a:xfrm>
        </p:spPr>
        <p:txBody>
          <a:bodyPr/>
          <a:lstStyle/>
          <a:p>
            <a:r>
              <a:rPr lang="en-US" dirty="0"/>
              <a:t>Image Morphology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2" y="1752600"/>
            <a:ext cx="3596607" cy="4495800"/>
          </a:xfrm>
        </p:spPr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body"/>
              </a:rPr>
              <a:t>we apply the Opening operator (erosion followed by dilation) after skin extraction.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 body"/>
              </a:rPr>
              <a:t>After this we apply dilation to remove any holes in th</a:t>
            </a:r>
            <a:r>
              <a:rPr lang="en-US" sz="2400" dirty="0" smtClean="0">
                <a:latin typeface="Calibri body"/>
              </a:rPr>
              <a:t>e detected region</a:t>
            </a:r>
            <a:endParaRPr lang="en-US" sz="2400" dirty="0">
              <a:latin typeface="Calibri body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098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 Module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extract information related to hand 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-912396"/>
            <a:ext cx="8692399" cy="2819400"/>
          </a:xfrm>
        </p:spPr>
        <p:txBody>
          <a:bodyPr/>
          <a:lstStyle/>
          <a:p>
            <a:r>
              <a:rPr lang="en-US" dirty="0"/>
              <a:t>Approach Followed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256" y="2097506"/>
            <a:ext cx="9438356" cy="37698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1.Contour Extraction And Polygon Approximation</a:t>
            </a:r>
          </a:p>
          <a:p>
            <a:pPr>
              <a:lnSpc>
                <a:spcPct val="17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2.Extracting region of interest using maximum inscribed circle</a:t>
            </a:r>
          </a:p>
          <a:p>
            <a:pPr>
              <a:lnSpc>
                <a:spcPct val="17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3.Region Of interest and finding minimum enclosing circle </a:t>
            </a:r>
          </a:p>
          <a:p>
            <a:pPr>
              <a:lnSpc>
                <a:spcPct val="170000"/>
              </a:lnSpc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4.Convex hull and Convexity defects extraction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1.Contour Extraction And Polygon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0"/>
            <a:ext cx="4818231" cy="4267199"/>
          </a:xfrm>
        </p:spPr>
        <p:txBody>
          <a:bodyPr>
            <a:normAutofit/>
          </a:bodyPr>
          <a:lstStyle/>
          <a:p>
            <a:pPr lvl="0"/>
            <a:r>
              <a:rPr lang="en-US" sz="2800" dirty="0">
                <a:latin typeface="Calibri body"/>
              </a:rPr>
              <a:t>Perform blob pruning to get rid of contours with very small areas</a:t>
            </a:r>
          </a:p>
          <a:p>
            <a:pPr lvl="0"/>
            <a:r>
              <a:rPr lang="en-US" sz="2800" dirty="0">
                <a:latin typeface="Calibri body"/>
              </a:rPr>
              <a:t>Polygon Approximation on the extracted contour to make it more suitable for shape analysis present in the next step.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305050"/>
            <a:ext cx="4419600" cy="3314700"/>
          </a:xfrm>
        </p:spPr>
      </p:pic>
    </p:spTree>
    <p:extLst>
      <p:ext uri="{BB962C8B-B14F-4D97-AF65-F5344CB8AC3E}">
        <p14:creationId xmlns:p14="http://schemas.microsoft.com/office/powerpoint/2010/main" val="32729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2.Palm center and radius determination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0"/>
            <a:ext cx="10076031" cy="4267199"/>
          </a:xfrm>
        </p:spPr>
        <p:txBody>
          <a:bodyPr>
            <a:normAutofit/>
          </a:bodyPr>
          <a:lstStyle/>
          <a:p>
            <a:pPr lvl="0"/>
            <a:r>
              <a:rPr lang="en-US" sz="2800" dirty="0"/>
              <a:t>For further calculations, we limit the region of interest around hand only</a:t>
            </a:r>
          </a:p>
          <a:p>
            <a:pPr lvl="0"/>
            <a:r>
              <a:rPr lang="en-US" sz="2800" dirty="0"/>
              <a:t>We find the maximum inscribed circle of the detected contour</a:t>
            </a:r>
          </a:p>
          <a:p>
            <a:pPr lvl="0"/>
            <a:r>
              <a:rPr lang="en-US" sz="2800" dirty="0"/>
              <a:t>We use the coordinates of the center and the radius to limit the search.</a:t>
            </a:r>
          </a:p>
          <a:p>
            <a:pPr lvl="0"/>
            <a:endParaRPr lang="en-US" sz="2800" dirty="0">
              <a:latin typeface="Calibri bod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4322544"/>
            <a:ext cx="7620000" cy="25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3.Region Of interest and finding min enclosing circle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0"/>
            <a:ext cx="9847431" cy="42671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Contour Extraction And Polygon Approximation performed again</a:t>
            </a:r>
          </a:p>
          <a:p>
            <a:pPr lvl="0"/>
            <a:r>
              <a:rPr lang="en-US" dirty="0"/>
              <a:t>Min enclosing circle and its radius on this new contour is calculated </a:t>
            </a:r>
          </a:p>
          <a:p>
            <a:pPr lvl="0"/>
            <a:r>
              <a:rPr lang="en-US" dirty="0"/>
              <a:t>Max inscribed circle is also determined</a:t>
            </a:r>
          </a:p>
          <a:p>
            <a:pPr lvl="0"/>
            <a:r>
              <a:rPr lang="en-US" dirty="0"/>
              <a:t>These parameters will be used later for gesture recognition</a:t>
            </a:r>
          </a:p>
        </p:txBody>
      </p:sp>
    </p:spTree>
    <p:extLst>
      <p:ext uri="{BB962C8B-B14F-4D97-AF65-F5344CB8AC3E}">
        <p14:creationId xmlns:p14="http://schemas.microsoft.com/office/powerpoint/2010/main" val="171061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4.Convex hull and Convexity defects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0"/>
            <a:ext cx="10457031" cy="426719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This information is used to characterize hand</a:t>
            </a:r>
          </a:p>
          <a:p>
            <a:pPr lvl="0"/>
            <a:r>
              <a:rPr lang="en-US" dirty="0"/>
              <a:t>Convex hull are the crests on the top of fingers</a:t>
            </a:r>
          </a:p>
          <a:p>
            <a:pPr lvl="0"/>
            <a:r>
              <a:rPr lang="en-US" dirty="0"/>
              <a:t>Convexity defects are the troughs between the fingers 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3886200"/>
            <a:ext cx="32956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Application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6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Counting number of fingers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0"/>
            <a:ext cx="9923631" cy="426719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b="1" dirty="0"/>
              <a:t>By analyzing contour’s characteristics, we can determine the precise fingers locations. It should meet the criteria as follows:</a:t>
            </a:r>
          </a:p>
          <a:p>
            <a:pPr marL="514350" lvl="0" indent="-514350">
              <a:buFont typeface="+mj-lt"/>
              <a:buAutoNum type="romanUcPeriod"/>
            </a:pPr>
            <a:r>
              <a:rPr lang="en-US" b="1" dirty="0"/>
              <a:t>Depth of each convexity defect must be longer than palm center radius(r</a:t>
            </a:r>
            <a:r>
              <a:rPr lang="en-US" b="1" baseline="-25000" dirty="0"/>
              <a:t>a</a:t>
            </a:r>
            <a:r>
              <a:rPr lang="en-US" b="1" dirty="0"/>
              <a:t>) but shorter than min enclosing radius(r</a:t>
            </a:r>
            <a:r>
              <a:rPr lang="en-US" b="1" baseline="-25000" dirty="0"/>
              <a:t>b</a:t>
            </a:r>
            <a:r>
              <a:rPr lang="en-US" b="1" dirty="0"/>
              <a:t>) [r</a:t>
            </a:r>
            <a:r>
              <a:rPr lang="en-US" b="1" baseline="-25000" dirty="0"/>
              <a:t>a</a:t>
            </a:r>
            <a:r>
              <a:rPr lang="en-US" b="1" dirty="0"/>
              <a:t> ≤ l</a:t>
            </a:r>
            <a:r>
              <a:rPr lang="en-US" b="1" baseline="-25000" dirty="0"/>
              <a:t>d</a:t>
            </a:r>
            <a:r>
              <a:rPr lang="en-US" b="1" dirty="0"/>
              <a:t>  ≤ r</a:t>
            </a:r>
            <a:r>
              <a:rPr lang="en-US" b="1" baseline="-25000" dirty="0"/>
              <a:t>b</a:t>
            </a:r>
            <a:r>
              <a:rPr lang="en-US" b="1" dirty="0"/>
              <a:t>]</a:t>
            </a:r>
            <a:endParaRPr lang="en-US" dirty="0"/>
          </a:p>
          <a:p>
            <a:pPr marL="514350" lvl="0" indent="-514350">
              <a:buFont typeface="+mj-lt"/>
              <a:buAutoNum type="romanUcPeriod"/>
            </a:pPr>
            <a:r>
              <a:rPr lang="en-US" b="1" dirty="0"/>
              <a:t>Angle (</a:t>
            </a:r>
            <a:r>
              <a:rPr lang="el-GR" b="1" dirty="0"/>
              <a:t>θ</a:t>
            </a:r>
            <a:r>
              <a:rPr lang="en-US" b="1" dirty="0"/>
              <a:t>(a))between start point(p</a:t>
            </a:r>
            <a:r>
              <a:rPr lang="en-US" b="1" baseline="-25000" dirty="0"/>
              <a:t>s</a:t>
            </a:r>
            <a:r>
              <a:rPr lang="en-US" b="1" dirty="0"/>
              <a:t>) and end point(p</a:t>
            </a:r>
            <a:r>
              <a:rPr lang="en-US" b="1" baseline="-25000" dirty="0"/>
              <a:t>e</a:t>
            </a:r>
            <a:r>
              <a:rPr lang="en-US" b="1" dirty="0"/>
              <a:t>) must be less than 90 degrees [ </a:t>
            </a:r>
            <a:r>
              <a:rPr lang="el-GR" b="1" dirty="0"/>
              <a:t>θ</a:t>
            </a:r>
            <a:r>
              <a:rPr lang="en-US" b="1" dirty="0"/>
              <a:t>(a) ≤ 90 degree]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8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81" y="541734"/>
            <a:ext cx="8594461" cy="57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 body"/>
              </a:rPr>
              <a:t>Flow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Calibri body"/>
              </a:rPr>
              <a:t>Introduction</a:t>
            </a:r>
          </a:p>
          <a:p>
            <a:r>
              <a:rPr lang="en-IN" dirty="0">
                <a:latin typeface="Calibri body"/>
              </a:rPr>
              <a:t>Architecture</a:t>
            </a:r>
          </a:p>
          <a:p>
            <a:r>
              <a:rPr lang="en-IN" dirty="0">
                <a:latin typeface="Calibri body"/>
              </a:rPr>
              <a:t>Camera Module</a:t>
            </a:r>
          </a:p>
          <a:p>
            <a:pPr lvl="1"/>
            <a:r>
              <a:rPr lang="en-IN" dirty="0">
                <a:latin typeface="Calibri body"/>
              </a:rPr>
              <a:t>Skin extraction</a:t>
            </a:r>
          </a:p>
          <a:p>
            <a:pPr lvl="1"/>
            <a:r>
              <a:rPr lang="en-IN" dirty="0">
                <a:latin typeface="Calibri body"/>
              </a:rPr>
              <a:t>Morphology</a:t>
            </a:r>
          </a:p>
          <a:p>
            <a:r>
              <a:rPr lang="en-IN" dirty="0">
                <a:latin typeface="Calibri body"/>
              </a:rPr>
              <a:t>Detection Module</a:t>
            </a:r>
          </a:p>
          <a:p>
            <a:pPr lvl="1"/>
            <a:r>
              <a:rPr lang="en-IN" dirty="0">
                <a:latin typeface="Calibri body"/>
              </a:rPr>
              <a:t>Contour Extraction</a:t>
            </a:r>
          </a:p>
          <a:p>
            <a:pPr lvl="1"/>
            <a:r>
              <a:rPr lang="en-IN" dirty="0">
                <a:latin typeface="Calibri body"/>
              </a:rPr>
              <a:t>Region of interest extraction</a:t>
            </a:r>
          </a:p>
          <a:p>
            <a:pPr lvl="1"/>
            <a:r>
              <a:rPr lang="en-IN" dirty="0">
                <a:latin typeface="Calibri body"/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184750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- Finger </a:t>
            </a:r>
            <a:r>
              <a:rPr lang="en-US" b="1" dirty="0"/>
              <a:t>Counting</a:t>
            </a:r>
            <a:endParaRPr lang="en-US" dirty="0"/>
          </a:p>
        </p:txBody>
      </p:sp>
      <p:pic>
        <p:nvPicPr>
          <p:cNvPr id="4" name="origContouredFrame 26-04-2018 03_26_23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4950" y="2232024"/>
            <a:ext cx="6951662" cy="4268137"/>
          </a:xfrm>
        </p:spPr>
      </p:pic>
    </p:spTree>
    <p:extLst>
      <p:ext uri="{BB962C8B-B14F-4D97-AF65-F5344CB8AC3E}">
        <p14:creationId xmlns:p14="http://schemas.microsoft.com/office/powerpoint/2010/main" val="5135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3812" y="-20320"/>
            <a:ext cx="9144001" cy="1371600"/>
          </a:xfrm>
        </p:spPr>
        <p:txBody>
          <a:bodyPr/>
          <a:lstStyle/>
          <a:p>
            <a:r>
              <a:rPr lang="en-IN" dirty="0" smtClean="0"/>
              <a:t>Demo - Image </a:t>
            </a:r>
            <a:r>
              <a:rPr lang="en-IN" dirty="0"/>
              <a:t>Swiping</a:t>
            </a:r>
          </a:p>
        </p:txBody>
      </p:sp>
      <p:pic>
        <p:nvPicPr>
          <p:cNvPr id="2" name="IMG_3477Trim">
            <a:hlinkClick r:id="" action="ppaction://media"/>
            <a:extLst>
              <a:ext uri="{FF2B5EF4-FFF2-40B4-BE49-F238E27FC236}">
                <a16:creationId xmlns:a16="http://schemas.microsoft.com/office/drawing/2014/main" xmlns="" id="{D06CD69F-A0E2-4886-93B5-C502D26AAF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5504" y="1351279"/>
            <a:ext cx="8448908" cy="4759741"/>
          </a:xfrm>
        </p:spPr>
      </p:pic>
    </p:spTree>
    <p:extLst>
      <p:ext uri="{BB962C8B-B14F-4D97-AF65-F5344CB8AC3E}">
        <p14:creationId xmlns:p14="http://schemas.microsoft.com/office/powerpoint/2010/main" val="144762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Performance improvements</a:t>
            </a:r>
          </a:p>
          <a:p>
            <a:pPr lvl="1"/>
            <a:r>
              <a:rPr lang="en-US" dirty="0"/>
              <a:t>Static background Subtraction</a:t>
            </a:r>
          </a:p>
          <a:p>
            <a:pPr lvl="1"/>
            <a:r>
              <a:rPr lang="en-US" dirty="0"/>
              <a:t>Face Removal</a:t>
            </a:r>
          </a:p>
          <a:p>
            <a:r>
              <a:rPr lang="en-US" dirty="0"/>
              <a:t>Functionality upgrade</a:t>
            </a:r>
          </a:p>
          <a:p>
            <a:pPr lvl="1"/>
            <a:r>
              <a:rPr lang="en-US" dirty="0"/>
              <a:t>Use Of Neural Networks to recognize larger  variety of gestures </a:t>
            </a:r>
          </a:p>
        </p:txBody>
      </p:sp>
    </p:spTree>
    <p:extLst>
      <p:ext uri="{BB962C8B-B14F-4D97-AF65-F5344CB8AC3E}">
        <p14:creationId xmlns:p14="http://schemas.microsoft.com/office/powerpoint/2010/main" val="5869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https://nodedangles.wordpress.com/2010/05/16/measuring-distance-from-a-point-to-a-line-segment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/</a:t>
            </a: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Hand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Tracking and Gesture recognition System 	for human-Computer Interaction using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low-cost hardware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(Hui-Shyong Yeo,Byung-Gook Lee and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Hyotaek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Lim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just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https://opencv.org/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57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robust approach to hand detection and gesture recognition has been presented </a:t>
            </a:r>
          </a:p>
          <a:p>
            <a:pPr lvl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Since this approach does not utilize any high cost hardware, there are few performance trade-offs</a:t>
            </a:r>
          </a:p>
          <a:p>
            <a:pPr lvl="0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However, these trade-offs can be reduced to great extent by further development</a:t>
            </a:r>
          </a:p>
        </p:txBody>
      </p:sp>
    </p:spTree>
    <p:extLst>
      <p:ext uri="{BB962C8B-B14F-4D97-AF65-F5344CB8AC3E}">
        <p14:creationId xmlns:p14="http://schemas.microsoft.com/office/powerpoint/2010/main" val="59610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8434E-60B1-4D0C-8D84-514136D29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33357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38434E-60B1-4D0C-8D84-514136D29B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349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libri body"/>
              </a:rPr>
              <a:t>Flow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Calibri body"/>
              </a:rPr>
              <a:t>Interface </a:t>
            </a:r>
            <a:r>
              <a:rPr lang="en-IN" dirty="0" smtClean="0">
                <a:latin typeface="Calibri body"/>
              </a:rPr>
              <a:t>Module-Applications</a:t>
            </a:r>
            <a:endParaRPr lang="en-IN" dirty="0">
              <a:latin typeface="Calibri body"/>
            </a:endParaRPr>
          </a:p>
          <a:p>
            <a:r>
              <a:rPr lang="en-IN" dirty="0">
                <a:latin typeface="Calibri body"/>
              </a:rPr>
              <a:t>Future Improvements</a:t>
            </a:r>
          </a:p>
          <a:p>
            <a:r>
              <a:rPr lang="en-IN" dirty="0">
                <a:latin typeface="Calibri body"/>
              </a:rPr>
              <a:t>Credits</a:t>
            </a:r>
          </a:p>
          <a:p>
            <a:r>
              <a:rPr lang="en-IN" dirty="0">
                <a:latin typeface="Calibri body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075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0"/>
            <a:ext cx="9144001" cy="1371600"/>
          </a:xfrm>
        </p:spPr>
        <p:txBody>
          <a:bodyPr/>
          <a:lstStyle/>
          <a:p>
            <a:r>
              <a:rPr lang="en-US" dirty="0">
                <a:latin typeface="Calibri body"/>
              </a:rPr>
              <a:t>INTRODUCTION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375611"/>
            <a:ext cx="9134391" cy="4114801"/>
          </a:xfrm>
        </p:spPr>
        <p:txBody>
          <a:bodyPr/>
          <a:lstStyle/>
          <a:p>
            <a:r>
              <a:rPr lang="en-US" dirty="0">
                <a:latin typeface="Calibri body"/>
              </a:rPr>
              <a:t>Human Computer interaction exists ubiquitously everywhere</a:t>
            </a:r>
          </a:p>
          <a:p>
            <a:r>
              <a:rPr lang="en-US" dirty="0">
                <a:latin typeface="Calibri body"/>
              </a:rPr>
              <a:t>For example: Popular motion controllers  such as Nintendo Wii, Playstation Move and Xbox Kinect </a:t>
            </a:r>
          </a:p>
          <a:p>
            <a:r>
              <a:rPr lang="en-US" b="1" dirty="0">
                <a:latin typeface="Calibri body"/>
              </a:rPr>
              <a:t>Problem –Costly and Limited to a gaming console only</a:t>
            </a:r>
            <a:endParaRPr lang="en-US" dirty="0">
              <a:latin typeface="Calibri bod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CFD901-61D6-453C-9F87-1195CA79F8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44" y="4422421"/>
            <a:ext cx="3021056" cy="2135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2D1825-74F3-4F7A-A54B-39BC95A3EA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12" y="4535536"/>
            <a:ext cx="3656012" cy="20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body"/>
              </a:rPr>
              <a:t>INTRODUCTION</a:t>
            </a:r>
            <a:endParaRPr lang="en-IN" dirty="0">
              <a:latin typeface="Calibri body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body"/>
              </a:rPr>
              <a:t>Implemented a simple but efficient method that allows robust and fast hand tracking despite Complex background and motion blur</a:t>
            </a:r>
          </a:p>
          <a:p>
            <a:r>
              <a:rPr lang="en-IN" dirty="0">
                <a:latin typeface="Calibri body"/>
              </a:rPr>
              <a:t>Our method only requires a simple plug and play camera making the process cost efficient</a:t>
            </a:r>
          </a:p>
        </p:txBody>
      </p:sp>
    </p:spTree>
    <p:extLst>
      <p:ext uri="{BB962C8B-B14F-4D97-AF65-F5344CB8AC3E}">
        <p14:creationId xmlns:p14="http://schemas.microsoft.com/office/powerpoint/2010/main" val="4627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667000"/>
            <a:ext cx="10816346" cy="2242159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571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7104231" cy="4114800"/>
          </a:xfrm>
        </p:spPr>
        <p:txBody>
          <a:bodyPr/>
          <a:lstStyle/>
          <a:p>
            <a:r>
              <a:rPr lang="en-US" dirty="0"/>
              <a:t>Skin color Extraction </a:t>
            </a:r>
          </a:p>
          <a:p>
            <a:r>
              <a:rPr lang="en-US" dirty="0"/>
              <a:t>Morphology Operations And Image Processing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5A88D1-2524-4045-8642-D8A3C0508158}"/>
              </a:ext>
            </a:extLst>
          </p:cNvPr>
          <p:cNvGrpSpPr/>
          <p:nvPr/>
        </p:nvGrpSpPr>
        <p:grpSpPr>
          <a:xfrm>
            <a:off x="1674812" y="5029202"/>
            <a:ext cx="7924792" cy="1143000"/>
            <a:chOff x="7475636" y="1247341"/>
            <a:chExt cx="5291674" cy="76401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CDBD3D3A-A9D4-4154-A1CF-404F4D9AFDEE}"/>
                </a:ext>
              </a:extLst>
            </p:cNvPr>
            <p:cNvSpPr/>
            <p:nvPr/>
          </p:nvSpPr>
          <p:spPr>
            <a:xfrm>
              <a:off x="7475636" y="1247341"/>
              <a:ext cx="1910035" cy="764014"/>
            </a:xfrm>
            <a:custGeom>
              <a:avLst/>
              <a:gdLst>
                <a:gd name="connsiteX0" fmla="*/ 0 w 1910035"/>
                <a:gd name="connsiteY0" fmla="*/ 0 h 764014"/>
                <a:gd name="connsiteX1" fmla="*/ 1528028 w 1910035"/>
                <a:gd name="connsiteY1" fmla="*/ 0 h 764014"/>
                <a:gd name="connsiteX2" fmla="*/ 1910035 w 1910035"/>
                <a:gd name="connsiteY2" fmla="*/ 382007 h 764014"/>
                <a:gd name="connsiteX3" fmla="*/ 1528028 w 1910035"/>
                <a:gd name="connsiteY3" fmla="*/ 764014 h 764014"/>
                <a:gd name="connsiteX4" fmla="*/ 0 w 1910035"/>
                <a:gd name="connsiteY4" fmla="*/ 764014 h 764014"/>
                <a:gd name="connsiteX5" fmla="*/ 0 w 1910035"/>
                <a:gd name="connsiteY5" fmla="*/ 0 h 76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0035" h="764014">
                  <a:moveTo>
                    <a:pt x="0" y="0"/>
                  </a:moveTo>
                  <a:lnTo>
                    <a:pt x="1528028" y="0"/>
                  </a:lnTo>
                  <a:lnTo>
                    <a:pt x="1910035" y="382007"/>
                  </a:lnTo>
                  <a:lnTo>
                    <a:pt x="1528028" y="764014"/>
                  </a:lnTo>
                  <a:lnTo>
                    <a:pt x="0" y="764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5344" tIns="42672" rIns="212339" bIns="4267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/>
                <a:t>Cam </a:t>
              </a:r>
              <a:r>
                <a:rPr lang="en-IN" sz="1600" kern="1200" dirty="0"/>
                <a:t>feed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D175486-D8C2-40DA-B1DE-3194683941F3}"/>
                </a:ext>
              </a:extLst>
            </p:cNvPr>
            <p:cNvSpPr/>
            <p:nvPr/>
          </p:nvSpPr>
          <p:spPr>
            <a:xfrm>
              <a:off x="9152028" y="1247341"/>
              <a:ext cx="1910035" cy="764014"/>
            </a:xfrm>
            <a:custGeom>
              <a:avLst/>
              <a:gdLst>
                <a:gd name="connsiteX0" fmla="*/ 0 w 1910035"/>
                <a:gd name="connsiteY0" fmla="*/ 0 h 764014"/>
                <a:gd name="connsiteX1" fmla="*/ 1528028 w 1910035"/>
                <a:gd name="connsiteY1" fmla="*/ 0 h 764014"/>
                <a:gd name="connsiteX2" fmla="*/ 1910035 w 1910035"/>
                <a:gd name="connsiteY2" fmla="*/ 382007 h 764014"/>
                <a:gd name="connsiteX3" fmla="*/ 1528028 w 1910035"/>
                <a:gd name="connsiteY3" fmla="*/ 764014 h 764014"/>
                <a:gd name="connsiteX4" fmla="*/ 0 w 1910035"/>
                <a:gd name="connsiteY4" fmla="*/ 764014 h 764014"/>
                <a:gd name="connsiteX5" fmla="*/ 382007 w 1910035"/>
                <a:gd name="connsiteY5" fmla="*/ 382007 h 764014"/>
                <a:gd name="connsiteX6" fmla="*/ 0 w 1910035"/>
                <a:gd name="connsiteY6" fmla="*/ 0 h 76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035" h="764014">
                  <a:moveTo>
                    <a:pt x="0" y="0"/>
                  </a:moveTo>
                  <a:lnTo>
                    <a:pt x="1528028" y="0"/>
                  </a:lnTo>
                  <a:lnTo>
                    <a:pt x="1910035" y="382007"/>
                  </a:lnTo>
                  <a:lnTo>
                    <a:pt x="1528028" y="764014"/>
                  </a:lnTo>
                  <a:lnTo>
                    <a:pt x="0" y="764014"/>
                  </a:lnTo>
                  <a:lnTo>
                    <a:pt x="382007" y="3820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6015" tIns="42672" rIns="403343" bIns="4267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Skin detection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BFAE887A-019F-4139-A79D-21CA5D0436BA}"/>
                </a:ext>
              </a:extLst>
            </p:cNvPr>
            <p:cNvSpPr/>
            <p:nvPr/>
          </p:nvSpPr>
          <p:spPr>
            <a:xfrm>
              <a:off x="10857275" y="1247341"/>
              <a:ext cx="1910035" cy="764014"/>
            </a:xfrm>
            <a:custGeom>
              <a:avLst/>
              <a:gdLst>
                <a:gd name="connsiteX0" fmla="*/ 0 w 1910035"/>
                <a:gd name="connsiteY0" fmla="*/ 0 h 764014"/>
                <a:gd name="connsiteX1" fmla="*/ 1528028 w 1910035"/>
                <a:gd name="connsiteY1" fmla="*/ 0 h 764014"/>
                <a:gd name="connsiteX2" fmla="*/ 1910035 w 1910035"/>
                <a:gd name="connsiteY2" fmla="*/ 382007 h 764014"/>
                <a:gd name="connsiteX3" fmla="*/ 1528028 w 1910035"/>
                <a:gd name="connsiteY3" fmla="*/ 764014 h 764014"/>
                <a:gd name="connsiteX4" fmla="*/ 0 w 1910035"/>
                <a:gd name="connsiteY4" fmla="*/ 764014 h 764014"/>
                <a:gd name="connsiteX5" fmla="*/ 382007 w 1910035"/>
                <a:gd name="connsiteY5" fmla="*/ 382007 h 764014"/>
                <a:gd name="connsiteX6" fmla="*/ 0 w 1910035"/>
                <a:gd name="connsiteY6" fmla="*/ 0 h 76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0035" h="764014">
                  <a:moveTo>
                    <a:pt x="0" y="0"/>
                  </a:moveTo>
                  <a:lnTo>
                    <a:pt x="1528028" y="0"/>
                  </a:lnTo>
                  <a:lnTo>
                    <a:pt x="1910035" y="382007"/>
                  </a:lnTo>
                  <a:lnTo>
                    <a:pt x="1528028" y="764014"/>
                  </a:lnTo>
                  <a:lnTo>
                    <a:pt x="0" y="764014"/>
                  </a:lnTo>
                  <a:lnTo>
                    <a:pt x="382007" y="3820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6015" tIns="42672" rIns="403343" bIns="4267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 dirty="0"/>
                <a:t>   Morphology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25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Original Image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450" y="1905000"/>
            <a:ext cx="5486400" cy="4114800"/>
          </a:xfrm>
        </p:spPr>
      </p:pic>
    </p:spTree>
    <p:extLst>
      <p:ext uri="{BB962C8B-B14F-4D97-AF65-F5344CB8AC3E}">
        <p14:creationId xmlns:p14="http://schemas.microsoft.com/office/powerpoint/2010/main" val="228358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2" y="-1066800"/>
            <a:ext cx="3596607" cy="2667000"/>
          </a:xfrm>
        </p:spPr>
        <p:txBody>
          <a:bodyPr>
            <a:normAutofit/>
          </a:bodyPr>
          <a:lstStyle/>
          <a:p>
            <a:r>
              <a:rPr lang="en-US" dirty="0"/>
              <a:t>Skin Color Extraction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2" y="1828800"/>
            <a:ext cx="3596607" cy="44958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 body"/>
              </a:rPr>
              <a:t>YCrCb Color ranges best 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 body"/>
              </a:rPr>
              <a:t>The color value chosen is </a:t>
            </a:r>
          </a:p>
          <a:p>
            <a:pPr marL="457200" lvl="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Calibri body"/>
              </a:rPr>
              <a:t>54 ≤ Y ≤ 163</a:t>
            </a:r>
          </a:p>
          <a:p>
            <a:pPr marL="457200" lvl="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Calibri body"/>
              </a:rPr>
              <a:t>131 ≤ Cr ≤ 157</a:t>
            </a:r>
          </a:p>
          <a:p>
            <a:pPr marL="457200" lvl="0" indent="-457200"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Calibri body"/>
              </a:rPr>
              <a:t>110 ≤ Cb ≤ 135    where:- Y,Cr,Cb=[0,255</a:t>
            </a:r>
            <a:r>
              <a:rPr lang="en-US" sz="2800" dirty="0" smtClean="0">
                <a:latin typeface="Calibri body"/>
              </a:rPr>
              <a:t>]</a:t>
            </a:r>
            <a:endParaRPr lang="en-US" sz="2800" dirty="0">
              <a:latin typeface="Calibri body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50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2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1998</TotalTime>
  <Words>540</Words>
  <Application>Microsoft Office PowerPoint</Application>
  <PresentationFormat>Custom</PresentationFormat>
  <Paragraphs>88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body</vt:lpstr>
      <vt:lpstr>Corbel</vt:lpstr>
      <vt:lpstr>Wingdings</vt:lpstr>
      <vt:lpstr>Digital Blue Tunnel 16x9</vt:lpstr>
      <vt:lpstr>HAND GESTURE RECOGNITION</vt:lpstr>
      <vt:lpstr>Flow of presentation</vt:lpstr>
      <vt:lpstr>Flow of presentation</vt:lpstr>
      <vt:lpstr>INTRODUCTION</vt:lpstr>
      <vt:lpstr>INTRODUCTION</vt:lpstr>
      <vt:lpstr>System Architecture</vt:lpstr>
      <vt:lpstr>CAMERA MODULE</vt:lpstr>
      <vt:lpstr>Original Image</vt:lpstr>
      <vt:lpstr>Skin Color Extraction </vt:lpstr>
      <vt:lpstr>Image Morphology</vt:lpstr>
      <vt:lpstr>Detection Module </vt:lpstr>
      <vt:lpstr>Approach Followed</vt:lpstr>
      <vt:lpstr>1.Contour Extraction And Polygon Approximation</vt:lpstr>
      <vt:lpstr>2.Palm center and radius determination </vt:lpstr>
      <vt:lpstr>3.Region Of interest and finding min enclosing circle </vt:lpstr>
      <vt:lpstr>4.Convex hull and Convexity defects extraction </vt:lpstr>
      <vt:lpstr>Application</vt:lpstr>
      <vt:lpstr>Counting number of fingers</vt:lpstr>
      <vt:lpstr>PowerPoint Presentation</vt:lpstr>
      <vt:lpstr>Demo - Finger Counting</vt:lpstr>
      <vt:lpstr>Demo - Image Swiping</vt:lpstr>
      <vt:lpstr>Future Improvements</vt:lpstr>
      <vt:lpstr>REFERENCES</vt:lpstr>
      <vt:lpstr>Conclusion</vt:lpstr>
      <vt:lpstr>QUESTIONS???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Anand, Sanamdeep S</dc:creator>
  <cp:lastModifiedBy>Arshdeep Singh</cp:lastModifiedBy>
  <cp:revision>81</cp:revision>
  <dcterms:created xsi:type="dcterms:W3CDTF">2018-04-25T03:33:09Z</dcterms:created>
  <dcterms:modified xsi:type="dcterms:W3CDTF">2018-04-27T00:11:06Z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